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58" r:id="rId3"/>
    <p:sldId id="261" r:id="rId4"/>
    <p:sldId id="262" r:id="rId5"/>
    <p:sldId id="263" r:id="rId6"/>
    <p:sldId id="26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5304"/>
  </p:normalViewPr>
  <p:slideViewPr>
    <p:cSldViewPr snapToGrid="0">
      <p:cViewPr varScale="1">
        <p:scale>
          <a:sx n="115" d="100"/>
          <a:sy n="115" d="100"/>
        </p:scale>
        <p:origin x="39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20.png>
</file>

<file path=ppt/media/image3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9ABC9-754B-B367-B0B7-FBD1FE58F2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276480-6E32-A14F-7701-9366793838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46E7C9-4E8D-21CA-88DB-AF39E574D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5C4D1-D156-6543-9F73-6F1BE8B536BA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F2D034-8848-352C-E14A-EFE3C2ED9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516645-05D5-D18A-09FD-9EBE9EFC9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CF967-FCB6-1040-BABC-A82D37883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925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889E9-F524-D711-93A0-8F951FF03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0B8E85-557C-D2F5-72A3-C6BFDE4B2E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55808-50CB-0564-AD85-BBBCECB92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5C4D1-D156-6543-9F73-6F1BE8B536BA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57157-170A-8E56-9F9C-390F24A1B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D2098-D01F-B299-9CC5-F5C43A1E9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CF967-FCB6-1040-BABC-A82D37883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317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4B1597-6071-3439-E25F-712328A0BD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830215-305C-C503-36AE-C835148426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6AA357-0A80-9EC4-1343-ED00FE454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5C4D1-D156-6543-9F73-6F1BE8B536BA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66D8FB-EE1C-63C9-40F6-3DFB5FCD3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5A9B5-C577-2EA3-50F4-3782775E5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CF967-FCB6-1040-BABC-A82D37883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434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9E647-1450-8DBF-DDEB-812ABDFFA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0FCC9-966B-A9F5-C8E8-A0695ABCF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261D3-92C1-2F8E-39C0-DF48B2F52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5C4D1-D156-6543-9F73-6F1BE8B536BA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9518DD-1655-6F27-1EF1-4C22E0EE6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443D87-BD01-20D0-4333-7C9D2B5B9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CF967-FCB6-1040-BABC-A82D37883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206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69A91-D227-EB32-0AAD-83A8A9E84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470F8B-00CE-3FF6-61D0-8AFFD9DC35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B2D60C-C17A-E953-F72F-832A4DF91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5C4D1-D156-6543-9F73-6F1BE8B536BA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98F693-7740-0A85-BD1D-3EC3A074C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A419DE-5BF4-1A47-7085-9F0C62815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CF967-FCB6-1040-BABC-A82D37883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884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D9EC1-6F59-DB43-240A-7FF3CA595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B75A1-8A0B-AC34-B50A-D7038F9792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C8A530-DA92-1E3B-04F8-393E353F03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4BCFD7-2447-B42F-AEBE-34605F159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5C4D1-D156-6543-9F73-6F1BE8B536BA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0C2FDB-9EC0-8302-EE0F-3D680A4AC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BA0755-522A-D24C-95E0-01C78F64D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CF967-FCB6-1040-BABC-A82D37883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789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26E58-6C5E-3B32-6BA5-AF9B9065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ADAA5F-0583-85CB-676B-851FA59A4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A2113E-EC67-BCCA-4C09-E8F28B6D43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0865BE-6197-2C58-41CD-AFBBA69AFA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38B2C3-D756-ED79-6A70-9419D752B2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52F874-892B-6107-4555-02A049203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5C4D1-D156-6543-9F73-6F1BE8B536BA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ABD44B-55B2-3BAB-B682-2A849FE22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37EE82-B0A0-889D-259C-F3FD05610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CF967-FCB6-1040-BABC-A82D37883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02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51E06-944F-9E1F-A1CC-7BF06742A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8919D3-5691-E398-A004-B02C93011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5C4D1-D156-6543-9F73-6F1BE8B536BA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229243-DA7E-9F68-3368-5AD53B0FC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47CD09-00F1-DDC3-5BE8-155F34520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CF967-FCB6-1040-BABC-A82D37883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491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C39164-D114-A9C1-0596-8A7BAF479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5C4D1-D156-6543-9F73-6F1BE8B536BA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9FC060-B43E-A401-5FF4-FE99E077B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D1BF1A-DD8F-8856-0750-F50AF9129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CF967-FCB6-1040-BABC-A82D37883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74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19C16-21CA-3235-A168-9EF098157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131B9-F4C3-670A-5249-83A826845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A278C6-9F1A-97D1-907E-8F21997FD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1CC25E-37E9-8E81-3360-73A6316F3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5C4D1-D156-6543-9F73-6F1BE8B536BA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2ED3C7-EC0C-734F-17E6-72A9166C7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AD687E-73D9-7B85-31D5-9A1B2726A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CF967-FCB6-1040-BABC-A82D37883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799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C3437-7309-7302-7535-BBC8466CF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26C505-ABA7-DD0C-04A7-FCF17465E9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67388F-256F-9B01-0958-AF24C0B39D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7A7EF0-1EF4-500C-3A4B-01F5C8D60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5C4D1-D156-6543-9F73-6F1BE8B536BA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8920A8-CEB4-22BB-AC77-AEA653E12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97E6D6-6231-E3CF-2FEA-085CC2CEC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CF967-FCB6-1040-BABC-A82D37883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964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4F9B94-72EF-C006-4D4E-697160DCB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7381B3-6BCB-D046-A24F-54DEBFF765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811DC3-F1ED-8723-818D-02FD7EA41E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5C4D1-D156-6543-9F73-6F1BE8B536BA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80AC7-8947-021C-44D6-A0F4BD6BCF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08C3C-62A6-01A8-DB52-86938AD6BC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FCF967-FCB6-1040-BABC-A82D37883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681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3720" y="275189"/>
            <a:ext cx="5511342" cy="687505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0204" y="665018"/>
            <a:ext cx="20678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21.10.2022</a:t>
            </a:r>
          </a:p>
          <a:p>
            <a:endParaRPr lang="en-US" dirty="0"/>
          </a:p>
          <a:p>
            <a:r>
              <a:rPr lang="en-US" dirty="0" smtClean="0"/>
              <a:t>Revision 11.10.2024</a:t>
            </a: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80343"/>
            <a:ext cx="2961876" cy="394916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959850" y="812800"/>
            <a:ext cx="2560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См. Городецкий, стр.313</a:t>
            </a:r>
            <a:endParaRPr lang="ru-RU" dirty="0"/>
          </a:p>
        </p:txBody>
      </p:sp>
      <p:cxnSp>
        <p:nvCxnSpPr>
          <p:cNvPr id="7" name="Прямая со стрелкой 6"/>
          <p:cNvCxnSpPr/>
          <p:nvPr/>
        </p:nvCxnSpPr>
        <p:spPr>
          <a:xfrm flipH="1" flipV="1">
            <a:off x="5556250" y="838200"/>
            <a:ext cx="3340100" cy="444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8447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Прямоугольник 5"/>
              <p:cNvSpPr/>
              <p:nvPr/>
            </p:nvSpPr>
            <p:spPr>
              <a:xfrm>
                <a:off x="641839" y="3926027"/>
                <a:ext cx="5282665" cy="234814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𝜌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𝜌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den>
                    </m:f>
                  </m:oMath>
                </a14:m>
                <a:r>
                  <a:rPr lang="en-US" dirty="0"/>
                  <a:t>,</a:t>
                </a:r>
                <a:r>
                  <a:rPr lang="en-US" b="0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𝛿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𝜌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den>
                    </m:f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Θ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𝐸𝑆𝐴</m:t>
                        </m:r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𝜌𝜋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𝜁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𝑛𝑐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𝑎𝑏𝑠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𝑒𝑓𝑓</m:t>
                            </m:r>
                          </m:sub>
                        </m:sSub>
                      </m:num>
                      <m:den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𝜌𝜋</m:t>
                        </m:r>
                        <m:sSup>
                          <m:sSup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 </a:t>
                </a:r>
                <a:endParaRPr lang="ru-RU" dirty="0" smtClean="0">
                  <a:solidFill>
                    <a:schemeClr val="tx1"/>
                  </a:solidFill>
                </a:endParaRPr>
              </a:p>
              <a:p>
                <a:pPr marL="285750" lvl="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ru-RU" i="1"/>
                        </m:ctrlPr>
                      </m:sSubPr>
                      <m:e>
                        <m:r>
                          <a:rPr lang="en-US" i="1"/>
                          <m:t>𝜁</m:t>
                        </m:r>
                      </m:e>
                      <m:sub>
                        <m:r>
                          <a:rPr lang="en-US" i="1"/>
                          <m:t>𝑡𝑎𝑝𝑒𝑟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:r>
                  <a:rPr lang="ru-RU" dirty="0"/>
                  <a:t>– тепловыделение за счет нагрева тейпера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ru-RU" dirty="0">
                  <a:solidFill>
                    <a:schemeClr val="tx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ru-RU" dirty="0"/>
              </a:p>
            </p:txBody>
          </p:sp>
        </mc:Choice>
        <mc:Fallback>
          <p:sp>
            <p:nvSpPr>
              <p:cNvPr id="6" name="Прямоугольник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1839" y="3926027"/>
                <a:ext cx="5282665" cy="2348143"/>
              </a:xfrm>
              <a:prstGeom prst="rect">
                <a:avLst/>
              </a:prstGeom>
              <a:blipFill>
                <a:blip r:embed="rId2"/>
                <a:stretch>
                  <a:fillRect l="-692" r="-34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Прямоугольник 9"/>
              <p:cNvSpPr/>
              <p:nvPr/>
            </p:nvSpPr>
            <p:spPr>
              <a:xfrm>
                <a:off x="4264298" y="3475620"/>
                <a:ext cx="28886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0" name="Прямоугольник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64298" y="3475620"/>
                <a:ext cx="288861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/>
              <p:cNvSpPr txBox="1"/>
              <p:nvPr/>
            </p:nvSpPr>
            <p:spPr>
              <a:xfrm>
                <a:off x="582817" y="157070"/>
                <a:ext cx="9280682" cy="27729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𝑑𝑇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𝑑𝑡</m:t>
                                  </m:r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′′</m:t>
                                  </m:r>
                                </m:sup>
                              </m:s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−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4</m:t>
                                      </m:r>
                                    </m:sup>
                                  </m:s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Sup>
                                    <m:sSub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4</m:t>
                                      </m:r>
                                    </m:sup>
                                  </m:sSubSup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/>
                                <m:e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begChr m:val="|"/>
                                          <m:endChr m:val="|"/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𝑎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begChr m:val="|"/>
                                          <m:endChr m:val="|"/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𝜓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d>
                                            <m:dPr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𝑧</m:t>
                                              </m:r>
                                            </m:e>
                                          </m:d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  <m:r>
                                <a:rPr lang="en-US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𝜁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ru-RU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solidFill>
                                        <a:srgbClr val="00B05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solidFill>
                                        <a:srgbClr val="00B050"/>
                                      </a:solidFill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  <m:r>
                                    <a:rPr lang="en-US" b="0" i="1" smtClean="0">
                                      <a:solidFill>
                                        <a:srgbClr val="00B050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solidFill>
                                            <a:srgbClr val="00B05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solidFill>
                                            <a:srgbClr val="00B05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solidFill>
                                            <a:srgbClr val="00B05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𝑡𝑎𝑝𝑒𝑟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solidFill>
                                        <a:srgbClr val="00B05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B050"/>
                                      </a:solidFill>
                                      <a:latin typeface="Cambria Math" panose="02040503050406030204" pitchFamily="18" charset="0"/>
                                    </a:rPr>
                                    <m:t>𝜁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00B050"/>
                                      </a:solidFill>
                                      <a:latin typeface="Cambria Math" panose="02040503050406030204" pitchFamily="18" charset="0"/>
                                    </a:rPr>
                                    <m:t>𝑡𝑎𝑝𝑒𝑟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ru-RU" i="1"/>
                                  </m:ctrlPr>
                                </m:sSubPr>
                                <m:e>
                                  <m:r>
                                    <a:rPr lang="en-US" i="1"/>
                                    <m:t>𝑃</m:t>
                                  </m:r>
                                </m:e>
                                <m:sub>
                                  <m:r>
                                    <a:rPr lang="en-US" i="1"/>
                                    <m:t>𝑖𝑛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ru-RU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solidFill>
                                        <a:schemeClr val="accent1">
                                          <a:lumMod val="7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solidFill>
                                        <a:schemeClr val="accent1">
                                          <a:lumMod val="7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chemeClr val="accent1">
                                          <a:lumMod val="7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𝑖𝑛</m:t>
                                  </m:r>
                                  <m:r>
                                    <a:rPr lang="en-US" b="0" i="1" smtClean="0">
                                      <a:solidFill>
                                        <a:schemeClr val="accent1">
                                          <a:lumMod val="7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en-US" b="0" i="1" smtClean="0">
                                      <a:solidFill>
                                        <a:schemeClr val="accent1">
                                          <a:lumMod val="7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𝑐𝑜𝑟𝑒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US" b="0" i="1" smtClean="0">
                                      <a:solidFill>
                                        <a:schemeClr val="accent1">
                                          <a:lumMod val="7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solidFill>
                                        <a:schemeClr val="accent1">
                                          <a:lumMod val="7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𝛼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𝑐𝑜𝑟</m:t>
                                      </m:r>
                                      <m:sSub>
                                        <m:sSubPr>
                                          <m:ctrlPr>
                                            <a:rPr lang="en-US" b="0" i="1" smtClean="0">
                                              <a:solidFill>
                                                <a:schemeClr val="accent1">
                                                  <a:lumMod val="7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solidFill>
                                                <a:schemeClr val="accent1">
                                                  <a:lumMod val="7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𝑒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solidFill>
                                                <a:schemeClr val="accent1">
                                                  <a:lumMod val="7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𝑎𝑏𝑠</m:t>
                                          </m:r>
                                        </m:sub>
                                      </m:sSub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  <m:r>
                                        <a:rPr lang="en-US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b="0" i="1" smtClean="0">
                                          <a:solidFill>
                                            <a:schemeClr val="accent1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𝐿</m:t>
                                      </m:r>
                                    </m:e>
                                  </m:d>
                                </m:sup>
                              </m:sSup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Θ</m:t>
                              </m:r>
                            </m:e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</m:e>
                                </m:mr>
                                <m:mr>
                                  <m:e>
                                    <m:f>
                                      <m:fPr>
                                        <m:ctrlP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  <m:sSub>
                                          <m:sSubPr>
                                            <m:ctrlPr>
                                              <a:rPr lang="en-US" b="0" i="1" dirty="0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b="0" i="1" dirty="0" smtClean="0">
                                                <a:latin typeface="Cambria Math" panose="02040503050406030204" pitchFamily="18" charset="0"/>
                                              </a:rPr>
                                              <m:t>𝑎</m:t>
                                            </m:r>
                                          </m:e>
                                          <m:sub>
                                            <m:r>
                                              <a:rPr lang="en-US" b="0" i="1" dirty="0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</m:num>
                                      <m:den>
                                        <m: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  <m:t>𝑑𝑡</m:t>
                                        </m:r>
                                      </m:den>
                                    </m:f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=</m:t>
                                    </m:r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sSub>
                                      <m:sSubPr>
                                        <m:ctrlP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  <m:t>𝐹</m:t>
                                        </m:r>
                                      </m:e>
                                      <m:sub>
                                        <m: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sSub>
                                      <m:sSubPr>
                                        <m:ctrlP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sSub>
                                      <m:sSubPr>
                                        <m:ctrlP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  <m:t>𝑖𝑛</m:t>
                                        </m:r>
                                      </m:sub>
                                    </m:sSub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)−</m:t>
                                    </m:r>
                                    <m:sSub>
                                      <m:sSubPr>
                                        <m:ctrlP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)−</m:t>
                                    </m:r>
                                    <m:sSub>
                                      <m:sSubPr>
                                        <m:ctrlP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sSubSup>
                                      <m:sSubSupPr>
                                        <m:ctrlP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  <m:t>𝛿</m:t>
                                        </m:r>
                                      </m:e>
                                      <m:sub>
                                        <m: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sub>
                                      <m:sup>
                                        <m: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p>
                                    </m:sSubSup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sSub>
                                      <m:sSubPr>
                                        <m:ctrlP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e>
                                      <m:sub>
                                        <m: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  <m:t>𝑡𝑎𝑝𝑒𝑟</m:t>
                                        </m:r>
                                      </m:sub>
                                    </m:sSub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)+</m:t>
                                    </m:r>
                                    <m:sSubSup>
                                      <m:sSubSupPr>
                                        <m:ctrlP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  <m:t>𝛿</m:t>
                                        </m:r>
                                      </m:e>
                                      <m:sub>
                                        <m: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sub>
                                      <m:sup>
                                        <m:r>
                                          <a:rPr lang="en-US" b="0" i="1" dirty="0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p>
                                    </m:sSubSup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sSub>
                                      <m:sSubPr>
                                        <m:ctrlPr>
                                          <a:rPr lang="en-US" i="1" dirty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 dirty="0">
                                            <a:latin typeface="Cambria Math" panose="02040503050406030204" pitchFamily="18" charset="0"/>
                                          </a:rPr>
                                          <m:t>𝑧</m:t>
                                        </m:r>
                                      </m:e>
                                      <m:sub>
                                        <m:r>
                                          <a:rPr lang="en-US" i="1" dirty="0">
                                            <a:latin typeface="Cambria Math" panose="02040503050406030204" pitchFamily="18" charset="0"/>
                                          </a:rPr>
                                          <m:t>𝑡𝑎𝑝𝑒𝑟</m:t>
                                        </m:r>
                                      </m:sub>
                                    </m:sSub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</a:rPr>
                                      <m:t>))</m:t>
                                    </m:r>
                                  </m:e>
                                </m:mr>
                              </m:m>
                              <m:r>
                                <m:rPr>
                                  <m:nor/>
                                </m:rPr>
                                <a:rPr lang="ru-RU" dirty="0"/>
                                <m:t> </m:t>
                              </m:r>
                            </m:e>
                            <m:e>
                              <m:f>
                                <m:fPr>
                                  <m:ctrlPr>
                                    <a:rPr lang="ru-RU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ru-RU" i="1" dirty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dirty="0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e>
                                    <m:sup>
                                      <m:r>
                                        <a:rPr lang="en-US" b="0" i="1" dirty="0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sSub>
                                    <m:sSubPr>
                                      <m:ctrlPr>
                                        <a:rPr lang="en-US" b="0" i="1" dirty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ru-RU" i="1" dirty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𝜓</m:t>
                                      </m:r>
                                    </m:e>
                                    <m:sub>
                                      <m:r>
                                        <a:rPr lang="en-US" b="0" i="1" dirty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  <m:sSup>
                                    <m:sSupPr>
                                      <m:ctrlPr>
                                        <a:rPr lang="ru-RU" i="1" dirty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dirty="0" smtClean="0">
                                          <a:latin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  <m:sup>
                                      <m:r>
                                        <a:rPr lang="en-US" b="0" i="1" dirty="0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r>
                                <a:rPr lang="ru-RU" b="0" i="1" dirty="0" smtClean="0">
                                  <a:latin typeface="Cambria Math" panose="02040503050406030204" pitchFamily="18" charset="0"/>
                                </a:rPr>
                                <m:t>+2</m:t>
                              </m:r>
                              <m:sSubSup>
                                <m:sSubSupPr>
                                  <m:ctrlP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  <m:sup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  <m:f>
                                <m:fPr>
                                  <m:ctrlPr>
                                    <a:rPr lang="ru-RU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𝐸𝑅𝑉</m:t>
                                  </m:r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ru-RU" b="0" i="1" dirty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dirty="0" smtClean="0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en-US" b="0" i="1" dirty="0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den>
                              </m:f>
                              <m:sSub>
                                <m:sSubPr>
                                  <m:ctrlPr>
                                    <a:rPr lang="en-US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𝜓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ru-RU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𝜓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func>
                                <m:funcPr>
                                  <m:ctrlPr>
                                    <a:rPr lang="en-US" b="0" i="1" dirty="0" smtClean="0">
                                      <a:solidFill>
                                        <a:srgbClr val="00B05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b="0" i="0" dirty="0" smtClean="0">
                                      <a:solidFill>
                                        <a:srgbClr val="00B050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max</m:t>
                                  </m:r>
                                </m:fName>
                                <m:e>
                                  <m:d>
                                    <m:dPr>
                                      <m:ctrlPr>
                                        <a:rPr lang="en-US" b="0" i="1" dirty="0" smtClean="0">
                                          <a:solidFill>
                                            <a:srgbClr val="00B05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0" i="1" dirty="0" smtClean="0">
                                              <a:solidFill>
                                                <a:srgbClr val="00B050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dirty="0" smtClean="0">
                                              <a:solidFill>
                                                <a:srgbClr val="00B050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𝜓</m:t>
                                          </m:r>
                                        </m:e>
                                        <m:sub>
                                          <m:r>
                                            <a:rPr lang="en-US" b="0" i="1" dirty="0" smtClean="0">
                                              <a:solidFill>
                                                <a:srgbClr val="00B050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  <m:r>
                                <a:rPr lang="en-US" b="0" i="1" dirty="0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e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𝐸𝑅𝑉</m:t>
                              </m:r>
                              <m:d>
                                <m:dPr>
                                  <m:ctrlPr>
                                    <a:rPr lang="en-US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</m:d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d>
                                <m:dPr>
                                  <m:ctrlPr>
                                    <a:rPr lang="en-US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  <m:d>
                                    <m:dPr>
                                      <m:ctrlPr>
                                        <a:rPr lang="en-US" b="0" i="1" dirty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dirty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𝑧</m:t>
                                      </m:r>
                                    </m:e>
                                  </m:d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i="1" dirty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 dirty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en-US" i="1" dirty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𝜂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𝐸𝑅𝑉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n-US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b="0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i="1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817" y="157070"/>
                <a:ext cx="9280682" cy="277293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Прямоугольник 11"/>
              <p:cNvSpPr/>
              <p:nvPr/>
            </p:nvSpPr>
            <p:spPr>
              <a:xfrm>
                <a:off x="4547030" y="2856816"/>
                <a:ext cx="7454470" cy="26586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𝑖𝑛</m:t>
                                </m:r>
                              </m:sub>
                            </m:sSub>
                            <m:sSubSup>
                              <m:sSub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𝛿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p>
                            </m:sSub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 dirty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i="1" dirty="0">
                                    <a:latin typeface="Cambria Math" panose="02040503050406030204" pitchFamily="18" charset="0"/>
                                  </a:rPr>
                                  <m:t>𝑡𝑎𝑝𝑒𝑟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num>
                          <m:den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𝜀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𝜀</m:t>
                            </m:r>
                            <m:sSubSup>
                              <m:sSub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𝑒𝑓𝑓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p>
                            </m:sSubSup>
                          </m:den>
                        </m:f>
                      </m:e>
                    </m:rad>
                  </m:oMath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𝑒𝑓𝑓</m:t>
                        </m:r>
                      </m:sub>
                      <m:sup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p>
                    </m:sSubSup>
                  </m:oMath>
                </a14:m>
                <a:r>
                  <a:rPr lang="en-US" i="1" dirty="0" smtClean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=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i="1" dirty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i="1" dirty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𝜓</m:t>
                                    </m:r>
                                  </m:e>
                                  <m:sub>
                                    <m:r>
                                      <a:rPr lang="en-US" i="1" dirty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𝑧</m:t>
                                </m:r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𝑟</m:t>
                                </m:r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𝜙</m:t>
                                </m:r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d>
                          </m:e>
                          <m:sup>
                            <m:r>
                              <a:rPr lang="en-US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𝑉</m:t>
                        </m:r>
                      </m:e>
                    </m:nary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𝑒𝑓𝑓</m:t>
                        </m:r>
                      </m:sub>
                    </m:sSub>
                    <m:r>
                      <a:rPr lang="en-US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r>
                      <a:rPr lang="en-US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i="1" dirty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ru-RU" i="1" dirty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𝜓</m:t>
                                    </m:r>
                                  </m:e>
                                  <m:sub>
                                    <m:r>
                                      <a:rPr lang="en-US" i="1" dirty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US" b="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𝑑𝑧</m:t>
                        </m:r>
                      </m:e>
                    </m:nary>
                  </m:oMath>
                </a14:m>
                <a:r>
                  <a:rPr lang="en-US" i="1" dirty="0" smtClean="0">
                    <a:solidFill>
                      <a:srgbClr val="00B05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US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en-US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den>
                    </m:f>
                  </m:oMath>
                </a14:m>
                <a:endParaRPr lang="en-US" i="1" dirty="0" smtClean="0">
                  <a:solidFill>
                    <a:srgbClr val="00B05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i="1" dirty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 dirty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dirty="0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ru-RU" i="1" dirty="0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dirty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𝐸</m:t>
                            </m:r>
                          </m:e>
                          <m:sub>
                            <m:r>
                              <a:rPr lang="en-US" i="1" dirty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Sup>
                          <m:sSubSupPr>
                            <m:ctrlPr>
                              <a:rPr lang="en-US" b="0" i="1" dirty="0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dirty="0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en-US" b="0" i="1" dirty="0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  <m:sup>
                            <m:r>
                              <a:rPr lang="en-US" b="0" i="1" dirty="0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p>
                        </m:sSubSup>
                      </m:num>
                      <m:den>
                        <m:r>
                          <a:rPr lang="en-US" b="0" i="1" dirty="0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8</m:t>
                        </m:r>
                        <m:sSup>
                          <m:sSupPr>
                            <m:ctrlPr>
                              <a:rPr lang="en-US" b="0" i="1" dirty="0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dirty="0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  <m:sup>
                            <m:r>
                              <a:rPr lang="en-US" b="0" i="1" dirty="0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lang="en-US" b="0" i="1" dirty="0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dirty="0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b="0" i="1" dirty="0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b="0" i="1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dirty="0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b="0" i="1" dirty="0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US" i="1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ru-RU" dirty="0" smtClean="0">
                    <a:solidFill>
                      <a:srgbClr val="00B050"/>
                    </a:solidFill>
                  </a:rPr>
                  <a:t> – </a:t>
                </a:r>
                <a:r>
                  <a:rPr lang="ru-RU" dirty="0" err="1" smtClean="0">
                    <a:solidFill>
                      <a:srgbClr val="00B050"/>
                    </a:solidFill>
                  </a:rPr>
                  <a:t>термооптический</a:t>
                </a:r>
                <a:r>
                  <a:rPr lang="ru-RU" dirty="0" smtClean="0">
                    <a:solidFill>
                      <a:srgbClr val="00B050"/>
                    </a:solidFill>
                  </a:rPr>
                  <a:t> коэффициент – 10 </a:t>
                </a:r>
                <a:r>
                  <a:rPr lang="en-US" dirty="0" smtClean="0">
                    <a:solidFill>
                      <a:srgbClr val="00B050"/>
                    </a:solidFill>
                  </a:rPr>
                  <a:t>pm/K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ru-RU" dirty="0" smtClean="0">
                    <a:solidFill>
                      <a:srgbClr val="00B050"/>
                    </a:solidFill>
                  </a:rPr>
                  <a:t>Добавить зависимость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en-US" i="1" dirty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  <m:sup>
                        <m:r>
                          <a:rPr lang="en-US" i="1" dirty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bSup>
                  </m:oMath>
                </a14:m>
                <a:r>
                  <a:rPr lang="ru-RU" dirty="0" smtClean="0">
                    <a:solidFill>
                      <a:srgbClr val="00B050"/>
                    </a:solidFill>
                  </a:rPr>
                  <a:t> и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ru-RU" b="0" i="1" dirty="0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i="1" dirty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bSup>
                  </m:oMath>
                </a14:m>
                <a:r>
                  <a:rPr lang="ru-RU" dirty="0" smtClean="0">
                    <a:solidFill>
                      <a:srgbClr val="00B050"/>
                    </a:solidFill>
                  </a:rPr>
                  <a:t> от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𝜓</m:t>
                        </m:r>
                      </m:e>
                      <m:sub>
                        <m:r>
                          <a:rPr lang="en-US" i="1" dirty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ru-RU" dirty="0" smtClean="0">
                    <a:solidFill>
                      <a:srgbClr val="00B050"/>
                    </a:solidFill>
                  </a:rPr>
                  <a:t>(</a:t>
                </a:r>
                <a:r>
                  <a:rPr lang="en-US" dirty="0" smtClean="0">
                    <a:solidFill>
                      <a:srgbClr val="00B050"/>
                    </a:solidFill>
                  </a:rPr>
                  <a:t>z, T)</a:t>
                </a:r>
                <a:endParaRPr lang="ru-RU" dirty="0" smtClean="0">
                  <a:solidFill>
                    <a:srgbClr val="00B050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ru-RU" dirty="0" smtClean="0">
                    <a:solidFill>
                      <a:srgbClr val="00B050"/>
                    </a:solidFill>
                  </a:rPr>
                  <a:t>Можно ли учесть потери мод при решении уравнения Шредингера</a:t>
                </a:r>
                <a:endParaRPr lang="en-US" dirty="0"/>
              </a:p>
            </p:txBody>
          </p:sp>
        </mc:Choice>
        <mc:Fallback>
          <p:sp>
            <p:nvSpPr>
              <p:cNvPr id="12" name="Прямоугольник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47030" y="2856816"/>
                <a:ext cx="7454470" cy="2658677"/>
              </a:xfrm>
              <a:prstGeom prst="rect">
                <a:avLst/>
              </a:prstGeom>
              <a:blipFill>
                <a:blip r:embed="rId5"/>
                <a:stretch>
                  <a:fillRect l="-572" b="-160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/>
          <p:cNvSpPr txBox="1"/>
          <p:nvPr/>
        </p:nvSpPr>
        <p:spPr>
          <a:xfrm>
            <a:off x="641839" y="5650217"/>
            <a:ext cx="113596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Амплитуда моды в зависимости от нагрева в сердцевину </a:t>
            </a:r>
            <a:r>
              <a:rPr lang="ru-RU" dirty="0" smtClean="0"/>
              <a:t>описывается </a:t>
            </a:r>
            <a:r>
              <a:rPr lang="ru-RU" dirty="0"/>
              <a:t>приведённой системой уравнений </a:t>
            </a:r>
            <a:r>
              <a:rPr lang="en-US" dirty="0"/>
              <a:t>[</a:t>
            </a:r>
            <a:r>
              <a:rPr lang="ru-RU" dirty="0"/>
              <a:t>Городецкий, Оптические </a:t>
            </a:r>
            <a:r>
              <a:rPr lang="ru-RU" dirty="0" smtClean="0"/>
              <a:t>микрорез</a:t>
            </a:r>
            <a:r>
              <a:rPr lang="ru-RU" dirty="0"/>
              <a:t>о</a:t>
            </a:r>
            <a:r>
              <a:rPr lang="ru-RU" dirty="0" smtClean="0"/>
              <a:t>наторы</a:t>
            </a:r>
            <a:r>
              <a:rPr lang="en-US" dirty="0" smtClean="0"/>
              <a:t>], </a:t>
            </a:r>
            <a:r>
              <a:rPr lang="ru-RU" dirty="0" err="1" smtClean="0"/>
              <a:t>ур</a:t>
            </a:r>
            <a:r>
              <a:rPr lang="ru-RU" dirty="0" smtClean="0"/>
              <a:t>. 11.32</a:t>
            </a:r>
            <a:endParaRPr lang="en-US" dirty="0"/>
          </a:p>
          <a:p>
            <a:r>
              <a:rPr lang="ru-RU" dirty="0"/>
              <a:t>Учитываются оба вклада в изменение температуры: за счёт поглощения МШГ в оболочке и за счёт поглощения излучения легирующими добавками в сердцевине волокна.  </a:t>
            </a:r>
          </a:p>
        </p:txBody>
      </p:sp>
    </p:spTree>
    <p:extLst>
      <p:ext uri="{BB962C8B-B14F-4D97-AF65-F5344CB8AC3E}">
        <p14:creationId xmlns:p14="http://schemas.microsoft.com/office/powerpoint/2010/main" val="1467065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Значения параметров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𝑎𝑏𝑠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=6.65∗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52.62 </m:t>
                                </m:r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</a:rPr>
                                  <m:t>мкм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𝜆</m:t>
                                </m:r>
                              </m:den>
                            </m:f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dirty="0" smtClean="0"/>
                  <a:t>дБ/км</a:t>
                </a:r>
                <a:r>
                  <a:rPr lang="en-US" dirty="0" smtClean="0"/>
                  <a:t> = 4e-6 </a:t>
                </a:r>
                <a:r>
                  <a:rPr lang="ru-RU" dirty="0" smtClean="0"/>
                  <a:t>1/м (для длины волны 1,55 мкм). Ур. (10.7) Городецкий, в нем ссылка на </a:t>
                </a:r>
                <a:r>
                  <a:rPr lang="en-US" dirty="0" smtClean="0"/>
                  <a:t>M</a:t>
                </a:r>
                <a:r>
                  <a:rPr lang="en-US" dirty="0"/>
                  <a:t>. </a:t>
                </a:r>
                <a:r>
                  <a:rPr lang="en-US" dirty="0" err="1"/>
                  <a:t>Ohashi</a:t>
                </a:r>
                <a:r>
                  <a:rPr lang="en-US" dirty="0"/>
                  <a:t>, K. </a:t>
                </a:r>
                <a:r>
                  <a:rPr lang="en-US" dirty="0" err="1"/>
                  <a:t>Shiraki</a:t>
                </a:r>
                <a:r>
                  <a:rPr lang="en-US" dirty="0"/>
                  <a:t>, and K. Tajima, "Optical loss property of silica-based single-mode fibers," J. Light. Technol. </a:t>
                </a:r>
                <a:r>
                  <a:rPr lang="en-US" b="1" dirty="0"/>
                  <a:t>10</a:t>
                </a:r>
                <a:r>
                  <a:rPr lang="en-US" dirty="0"/>
                  <a:t>, 539–543 (1992</a:t>
                </a:r>
                <a:r>
                  <a:rPr lang="en-US" dirty="0" smtClean="0"/>
                  <a:t>)</a:t>
                </a:r>
                <a:r>
                  <a:rPr lang="ru-RU" dirty="0" smtClean="0"/>
                  <a:t>, пункт 4.А, в нем ссылка на «</a:t>
                </a:r>
                <a:r>
                  <a:rPr lang="en-US" dirty="0"/>
                  <a:t>S. Tanaka, private communication</a:t>
                </a:r>
                <a:r>
                  <a:rPr lang="ru-RU" dirty="0" smtClean="0"/>
                  <a:t>». Требует независимой проверки. См. отдельную презентацию по этому поводу.</a:t>
                </a:r>
              </a:p>
              <a:p>
                <a:r>
                  <a:rPr lang="en-US" dirty="0" smtClean="0"/>
                  <a:t> h=10 </a:t>
                </a:r>
                <a:r>
                  <a:rPr lang="ru-RU" dirty="0" smtClean="0"/>
                  <a:t>Вт/м</a:t>
                </a:r>
                <a:r>
                  <a:rPr lang="ru-RU" baseline="30000" dirty="0" smtClean="0"/>
                  <a:t>2</a:t>
                </a:r>
                <a:r>
                  <a:rPr lang="ru-RU" dirty="0" smtClean="0"/>
                  <a:t>/К – некая расхожая величина</a:t>
                </a:r>
                <a:endParaRPr lang="en-US" dirty="0" smtClean="0"/>
              </a:p>
              <a:p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ru-RU" dirty="0">
                    <a:solidFill>
                      <a:srgbClr val="00B050"/>
                    </a:solidFill>
                  </a:rPr>
                  <a:t> – </a:t>
                </a:r>
                <a:r>
                  <a:rPr lang="ru-RU" dirty="0" err="1">
                    <a:solidFill>
                      <a:srgbClr val="00B050"/>
                    </a:solidFill>
                  </a:rPr>
                  <a:t>термооптический</a:t>
                </a:r>
                <a:r>
                  <a:rPr lang="ru-RU" dirty="0">
                    <a:solidFill>
                      <a:srgbClr val="00B050"/>
                    </a:solidFill>
                  </a:rPr>
                  <a:t> коэффициент – 10 </a:t>
                </a:r>
                <a:r>
                  <a:rPr lang="en-US" dirty="0" smtClean="0">
                    <a:solidFill>
                      <a:srgbClr val="00B050"/>
                    </a:solidFill>
                  </a:rPr>
                  <a:t>pm/K</a:t>
                </a:r>
                <a:r>
                  <a:rPr lang="ru-RU" dirty="0" smtClean="0">
                    <a:solidFill>
                      <a:srgbClr val="00B050"/>
                    </a:solidFill>
                  </a:rPr>
                  <a:t>,</a:t>
                </a:r>
                <a:r>
                  <a:rPr lang="en-US" dirty="0" smtClean="0">
                    <a:solidFill>
                      <a:srgbClr val="00B050"/>
                    </a:solidFill>
                  </a:rPr>
                  <a:t> </a:t>
                </a:r>
                <a:r>
                  <a:rPr lang="ru-RU" dirty="0" smtClean="0">
                    <a:solidFill>
                      <a:srgbClr val="00B050"/>
                    </a:solidFill>
                  </a:rPr>
                  <a:t>нужно проверить и дать ссылку</a:t>
                </a:r>
                <a:endParaRPr lang="en-US" dirty="0" smtClean="0"/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840" r="-185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61114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Оценка увеличения температуры при произвольной накачке в моду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897" y="1027906"/>
            <a:ext cx="5517587" cy="419904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7284721" y="1927860"/>
                <a:ext cx="4488180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b="0" i="1" smtClean="0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∼0,1−1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dirty="0" smtClean="0"/>
                  <a:t> – </a:t>
                </a:r>
                <a:r>
                  <a:rPr lang="ru-RU" dirty="0" smtClean="0"/>
                  <a:t>определяется из времени диссипации температуры (11.35) Городецкого. Зависит от длины моды, по которой усредняем, и вообще говоря не совсем описывает </a:t>
                </a:r>
                <a:r>
                  <a:rPr lang="ru-RU" dirty="0" err="1" smtClean="0"/>
                  <a:t>неэкспоненциальное</a:t>
                </a:r>
                <a:r>
                  <a:rPr lang="ru-RU" dirty="0" smtClean="0"/>
                  <a:t> спаданию температуры:</a:t>
                </a:r>
                <a:endParaRPr lang="ru-RU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84721" y="1927860"/>
                <a:ext cx="4488180" cy="1754326"/>
              </a:xfrm>
              <a:prstGeom prst="rect">
                <a:avLst/>
              </a:prstGeom>
              <a:blipFill>
                <a:blip r:embed="rId3"/>
                <a:stretch>
                  <a:fillRect l="-1087" t="-1736" b="-451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4621" y="4353784"/>
            <a:ext cx="3323260" cy="249244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4496" y="4683825"/>
            <a:ext cx="2828406" cy="205012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95095" y="3701479"/>
            <a:ext cx="2322789" cy="174012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3704" y="5606360"/>
            <a:ext cx="4838006" cy="274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928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Оценка увеличения температуры при произвольной накачке в моду</a:t>
            </a:r>
            <a:endParaRPr lang="ru-RU" dirty="0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5690" y="3369898"/>
            <a:ext cx="5325218" cy="666843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197613"/>
            <a:ext cx="3038899" cy="341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00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Оценка увеличения температуры </a:t>
            </a:r>
            <a:r>
              <a:rPr lang="en-US" dirty="0" smtClean="0"/>
              <a:t>v2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63725"/>
                <a:ext cx="10515600" cy="4351338"/>
              </a:xfrm>
            </p:spPr>
            <p:txBody>
              <a:bodyPr/>
              <a:lstStyle/>
              <a:p>
                <a:r>
                  <a:rPr lang="ru-RU" dirty="0" smtClean="0"/>
                  <a:t>Если предположить, что весь теплоотвод – за счет боковой поверхности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∗2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𝜋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𝜀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nc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eff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𝑎𝑏𝑠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e>
                          </m:d>
                        </m:e>
                        <m:sup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L</a:t>
                </a:r>
                <a:r>
                  <a:rPr lang="ru-RU" dirty="0" smtClean="0"/>
                  <a:t>=2 см</a:t>
                </a:r>
                <a:r>
                  <a:rPr lang="en-US" dirty="0" smtClean="0"/>
                  <a:t> – </a:t>
                </a:r>
                <a:r>
                  <a:rPr lang="ru-RU" dirty="0" smtClean="0"/>
                  <a:t>длина охлаждения,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a</m:t>
                            </m:r>
                          </m:e>
                        </m:d>
                      </m:e>
                      <m:sup>
                        <m:r>
                          <a:rPr lang="en-US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ru-RU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𝑖𝑛</m:t>
                                </m:r>
                              </m:sub>
                            </m:sSub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𝜀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𝜀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𝑒𝑓𝑓</m:t>
                                </m:r>
                              </m:sub>
                            </m:sSub>
                          </m:den>
                        </m:f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𝛿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𝛿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𝛿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^2 </m:t>
                        </m:r>
                      </m:den>
                    </m:f>
                    <m:r>
                      <m:rPr>
                        <m:lit/>
                      </m:rP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b="0" dirty="0" smtClean="0"/>
              </a:p>
              <a:p>
                <a:pPr marL="0" indent="0">
                  <a:buNone/>
                </a:pPr>
                <a:r>
                  <a:rPr lang="ru-RU" dirty="0" smtClean="0"/>
                  <a:t>Поэтому: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ru-RU" b="0" i="0" smtClean="0"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𝑖𝑛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𝑎𝑏𝑠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𝑅h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𝛿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𝛿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63725"/>
                <a:ext cx="10515600" cy="4351338"/>
              </a:xfrm>
              <a:blipFill>
                <a:blip r:embed="rId2"/>
                <a:stretch>
                  <a:fillRect l="-1217" t="-238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64980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931</TotalTime>
  <Words>105</Words>
  <Application>Microsoft Office PowerPoint</Application>
  <PresentationFormat>Широкоэкранный</PresentationFormat>
  <Paragraphs>31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Office Theme</vt:lpstr>
      <vt:lpstr>Презентация PowerPoint</vt:lpstr>
      <vt:lpstr>Презентация PowerPoint</vt:lpstr>
      <vt:lpstr>Значения параметров</vt:lpstr>
      <vt:lpstr>Оценка увеличения температуры при произвольной накачке в моду</vt:lpstr>
      <vt:lpstr>Оценка увеличения температуры при произвольной накачке в моду</vt:lpstr>
      <vt:lpstr>Оценка увеличения температуры v2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Ilya</cp:lastModifiedBy>
  <cp:revision>76</cp:revision>
  <dcterms:created xsi:type="dcterms:W3CDTF">2022-10-19T12:24:23Z</dcterms:created>
  <dcterms:modified xsi:type="dcterms:W3CDTF">2024-12-03T11:20:14Z</dcterms:modified>
</cp:coreProperties>
</file>

<file path=docProps/thumbnail.jpeg>
</file>